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7B9"/>
    <a:srgbClr val="759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424" y="102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858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EA70E-DF55-4456-8C82-B3D4E9A26E08}" type="slidenum">
              <a:rPr lang="de-CH" smtClean="0"/>
              <a:t>‹N°›</a:t>
            </a:fld>
            <a:endParaRPr lang="de-CH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36A2-AB9B-44A4-913F-CF52A94CF0DC}" type="datetimeFigureOut">
              <a:rPr lang="de-CH" smtClean="0"/>
              <a:t>14.02.2022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1677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0C11-0C65-42EF-A192-1FC1C5B87768}" type="datetimeFigureOut">
              <a:rPr lang="fr-CH" smtClean="0"/>
              <a:t>14.02.2022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2F48A-C3D0-4E09-9F2D-B1181AEAA60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6545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2F48A-C3D0-4E09-9F2D-B1181AEAA60E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824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8679" y="488504"/>
            <a:ext cx="4464497" cy="1296144"/>
          </a:xfrm>
          <a:prstGeom prst="rect">
            <a:avLst/>
          </a:prstGeom>
        </p:spPr>
        <p:txBody>
          <a:bodyPr lIns="0"/>
          <a:lstStyle>
            <a:lvl1pPr algn="l">
              <a:defRPr sz="2000" b="0" cap="none" baseline="0">
                <a:solidFill>
                  <a:srgbClr val="3397B9"/>
                </a:solidFill>
                <a:latin typeface="Univers LT 45 Light" panose="02000403030000020003" pitchFamily="2" charset="0"/>
              </a:defRPr>
            </a:lvl1pPr>
          </a:lstStyle>
          <a:p>
            <a:r>
              <a:rPr lang="fr-FR" dirty="0"/>
              <a:t>Nom du projet</a:t>
            </a:r>
            <a:br>
              <a:rPr lang="de-DE" dirty="0"/>
            </a:br>
            <a:endParaRPr lang="de-CH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548680" y="1894837"/>
            <a:ext cx="4464496" cy="792088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200" b="0">
                <a:solidFill>
                  <a:srgbClr val="3397B9"/>
                </a:solidFill>
                <a:latin typeface="Univers LT 45 Light" panose="02000403030000020003" pitchFamily="2" charset="0"/>
              </a:defRPr>
            </a:lvl1pPr>
          </a:lstStyle>
          <a:p>
            <a:pPr lvl="0"/>
            <a:r>
              <a:rPr lang="fr-FR" dirty="0"/>
              <a:t>Désignation </a:t>
            </a:r>
            <a:r>
              <a:rPr lang="de-DE" dirty="0"/>
              <a:t>/ </a:t>
            </a:r>
            <a:r>
              <a:rPr lang="fr-FR" dirty="0"/>
              <a:t>Mots-clés</a:t>
            </a:r>
            <a:endParaRPr lang="de-DE" dirty="0"/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2"/>
          </p:nvPr>
        </p:nvSpPr>
        <p:spPr>
          <a:xfrm>
            <a:off x="549275" y="3008784"/>
            <a:ext cx="3095217" cy="3096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548680" y="7182422"/>
            <a:ext cx="5688632" cy="2163065"/>
          </a:xfrm>
          <a:prstGeom prst="rect">
            <a:avLst/>
          </a:prstGeom>
          <a:solidFill>
            <a:srgbClr val="3397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Textfeld 21"/>
          <p:cNvSpPr txBox="1"/>
          <p:nvPr userDrawn="1"/>
        </p:nvSpPr>
        <p:spPr>
          <a:xfrm>
            <a:off x="692696" y="7230531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cap="all" baseline="0" noProof="0" dirty="0">
                <a:solidFill>
                  <a:schemeClr val="bg1"/>
                </a:solidFill>
                <a:latin typeface="Univers LT 45 Light" panose="02000403030000020003" pitchFamily="2" charset="0"/>
              </a:rPr>
              <a:t>Travaux réalisés</a:t>
            </a:r>
          </a:p>
        </p:txBody>
      </p:sp>
      <p:sp>
        <p:nvSpPr>
          <p:cNvPr id="2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92696" y="7905328"/>
            <a:ext cx="5328592" cy="1152128"/>
          </a:xfrm>
          <a:prstGeom prst="rect">
            <a:avLst/>
          </a:prstGeom>
        </p:spPr>
        <p:txBody>
          <a:bodyPr/>
          <a:lstStyle>
            <a:lvl1pPr marL="171450" indent="-171450" algn="just"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  <a:defRPr sz="800" b="0">
                <a:solidFill>
                  <a:schemeClr val="bg1"/>
                </a:solidFill>
                <a:latin typeface="Univers LT 45 Light" panose="02000403030000020003" pitchFamily="2" charset="0"/>
              </a:defRPr>
            </a:lvl1pPr>
          </a:lstStyle>
          <a:p>
            <a:pPr lvl="0"/>
            <a:r>
              <a:rPr lang="de-DE" dirty="0"/>
              <a:t>Liste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4509120" y="9459307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b="1" dirty="0">
                <a:solidFill>
                  <a:srgbClr val="3397B9"/>
                </a:solidFill>
                <a:latin typeface="Univers LT 45 Light" panose="02000403030000020003" pitchFamily="2" charset="0"/>
              </a:rPr>
              <a:t>www.prona.ch</a:t>
            </a:r>
            <a:endParaRPr lang="de-CH" sz="1000" b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</p:txBody>
      </p:sp>
      <p:sp>
        <p:nvSpPr>
          <p:cNvPr id="25" name="Textfeld 24"/>
          <p:cNvSpPr txBox="1"/>
          <p:nvPr userDrawn="1"/>
        </p:nvSpPr>
        <p:spPr>
          <a:xfrm>
            <a:off x="3861048" y="3008784"/>
            <a:ext cx="1800200" cy="246221"/>
          </a:xfrm>
          <a:prstGeom prst="rect">
            <a:avLst/>
          </a:prstGeom>
          <a:solidFill>
            <a:srgbClr val="3397B9"/>
          </a:solidFill>
        </p:spPr>
        <p:txBody>
          <a:bodyPr wrap="square" rtlCol="0">
            <a:spAutoFit/>
          </a:bodyPr>
          <a:lstStyle/>
          <a:p>
            <a:r>
              <a:rPr lang="fr-FR" sz="1000" b="1" cap="all" baseline="0" noProof="0" dirty="0">
                <a:solidFill>
                  <a:schemeClr val="bg1"/>
                </a:solidFill>
                <a:latin typeface="Univers LT 45 Light" panose="02000403030000020003" pitchFamily="2" charset="0"/>
              </a:rPr>
              <a:t>Description dU projet</a:t>
            </a:r>
            <a:endParaRPr lang="fr-FR" sz="1100" b="1" cap="all" baseline="0" noProof="0" dirty="0">
              <a:solidFill>
                <a:schemeClr val="bg1"/>
              </a:solidFill>
              <a:latin typeface="Univers LT 45 Light" panose="02000403030000020003" pitchFamily="2" charset="0"/>
            </a:endParaRPr>
          </a:p>
        </p:txBody>
      </p:sp>
      <p:sp>
        <p:nvSpPr>
          <p:cNvPr id="26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3795057" y="3440831"/>
            <a:ext cx="2586271" cy="2664295"/>
          </a:xfrm>
          <a:prstGeom prst="rect">
            <a:avLst/>
          </a:prstGeom>
        </p:spPr>
        <p:txBody>
          <a:bodyPr/>
          <a:lstStyle>
            <a:lvl1pPr marL="0" marR="0" indent="0" algn="just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" b="0" kern="1200" spc="0" baseline="0">
                <a:latin typeface="Univers LT 45 Light" panose="02000403030000020003" pitchFamily="2" charset="0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CH" dirty="0" err="1"/>
              <a:t>Lorem</a:t>
            </a:r>
            <a:r>
              <a:rPr lang="de-CH" dirty="0"/>
              <a:t> </a:t>
            </a:r>
            <a:r>
              <a:rPr lang="de-CH" dirty="0" err="1"/>
              <a:t>ipsum</a:t>
            </a:r>
            <a:r>
              <a:rPr lang="de-CH" dirty="0"/>
              <a:t> </a:t>
            </a:r>
            <a:r>
              <a:rPr lang="de-CH" dirty="0" err="1"/>
              <a:t>dolor</a:t>
            </a:r>
            <a:r>
              <a:rPr lang="de-CH" dirty="0"/>
              <a:t> </a:t>
            </a:r>
            <a:r>
              <a:rPr lang="de-CH" dirty="0" err="1"/>
              <a:t>sit</a:t>
            </a:r>
            <a:r>
              <a:rPr lang="de-CH" dirty="0"/>
              <a:t> </a:t>
            </a:r>
            <a:r>
              <a:rPr lang="de-CH" dirty="0" err="1"/>
              <a:t>amet</a:t>
            </a:r>
            <a:r>
              <a:rPr lang="de-CH" dirty="0"/>
              <a:t>, </a:t>
            </a:r>
            <a:r>
              <a:rPr lang="de-CH" dirty="0" err="1"/>
              <a:t>consectetuer</a:t>
            </a:r>
            <a:r>
              <a:rPr lang="de-CH" dirty="0"/>
              <a:t> </a:t>
            </a:r>
            <a:r>
              <a:rPr lang="de-CH" dirty="0" err="1"/>
              <a:t>adipiscing</a:t>
            </a:r>
            <a:r>
              <a:rPr lang="de-CH" dirty="0"/>
              <a:t> </a:t>
            </a:r>
            <a:r>
              <a:rPr lang="de-CH" dirty="0" err="1"/>
              <a:t>elit</a:t>
            </a:r>
            <a:r>
              <a:rPr lang="de-CH" dirty="0"/>
              <a:t>. </a:t>
            </a:r>
            <a:r>
              <a:rPr lang="de-CH" dirty="0" err="1"/>
              <a:t>Aenean</a:t>
            </a:r>
            <a:r>
              <a:rPr lang="de-CH" dirty="0"/>
              <a:t> commodo </a:t>
            </a:r>
            <a:r>
              <a:rPr lang="de-CH" dirty="0" err="1"/>
              <a:t>ligula</a:t>
            </a:r>
            <a:r>
              <a:rPr lang="de-CH" dirty="0"/>
              <a:t> </a:t>
            </a:r>
            <a:r>
              <a:rPr lang="de-CH" dirty="0" err="1"/>
              <a:t>eget</a:t>
            </a:r>
            <a:r>
              <a:rPr lang="de-CH" dirty="0"/>
              <a:t> </a:t>
            </a:r>
            <a:r>
              <a:rPr lang="de-CH" dirty="0" err="1"/>
              <a:t>dolor</a:t>
            </a:r>
            <a:r>
              <a:rPr lang="de-CH" dirty="0"/>
              <a:t>. </a:t>
            </a:r>
            <a:r>
              <a:rPr lang="de-CH" dirty="0" err="1"/>
              <a:t>Aenean</a:t>
            </a:r>
            <a:r>
              <a:rPr lang="de-CH" dirty="0"/>
              <a:t> </a:t>
            </a:r>
            <a:r>
              <a:rPr lang="de-CH" dirty="0" err="1"/>
              <a:t>massa</a:t>
            </a:r>
            <a:r>
              <a:rPr lang="de-CH" dirty="0"/>
              <a:t>. Cum </a:t>
            </a:r>
            <a:r>
              <a:rPr lang="de-CH" dirty="0" err="1"/>
              <a:t>sociis</a:t>
            </a:r>
            <a:r>
              <a:rPr lang="de-CH" dirty="0"/>
              <a:t> </a:t>
            </a:r>
            <a:r>
              <a:rPr lang="de-CH" dirty="0" err="1"/>
              <a:t>natoque</a:t>
            </a:r>
            <a:r>
              <a:rPr lang="de-CH" dirty="0"/>
              <a:t> </a:t>
            </a:r>
            <a:r>
              <a:rPr lang="de-CH" dirty="0" err="1"/>
              <a:t>penatibus</a:t>
            </a:r>
            <a:r>
              <a:rPr lang="de-CH" dirty="0"/>
              <a:t> et </a:t>
            </a:r>
            <a:r>
              <a:rPr lang="de-CH" dirty="0" err="1"/>
              <a:t>magnis</a:t>
            </a:r>
            <a:r>
              <a:rPr lang="de-CH" dirty="0"/>
              <a:t> </a:t>
            </a:r>
            <a:r>
              <a:rPr lang="de-CH" dirty="0" err="1"/>
              <a:t>dis</a:t>
            </a:r>
            <a:r>
              <a:rPr lang="de-CH" dirty="0"/>
              <a:t> </a:t>
            </a:r>
            <a:r>
              <a:rPr lang="de-CH" dirty="0" err="1"/>
              <a:t>parturient</a:t>
            </a:r>
            <a:r>
              <a:rPr lang="de-CH" dirty="0"/>
              <a:t> </a:t>
            </a:r>
            <a:r>
              <a:rPr lang="de-CH" dirty="0" err="1"/>
              <a:t>montes</a:t>
            </a:r>
            <a:r>
              <a:rPr lang="de-CH" dirty="0"/>
              <a:t>, </a:t>
            </a:r>
            <a:r>
              <a:rPr lang="de-CH" dirty="0" err="1"/>
              <a:t>nascetur</a:t>
            </a:r>
            <a:r>
              <a:rPr lang="de-CH" dirty="0"/>
              <a:t> </a:t>
            </a:r>
            <a:r>
              <a:rPr lang="de-CH" dirty="0" err="1"/>
              <a:t>ridiculus</a:t>
            </a:r>
            <a:r>
              <a:rPr lang="de-CH" dirty="0"/>
              <a:t> </a:t>
            </a:r>
            <a:r>
              <a:rPr lang="de-CH" dirty="0" err="1"/>
              <a:t>mus</a:t>
            </a:r>
            <a:r>
              <a:rPr lang="de-CH" dirty="0"/>
              <a:t>. </a:t>
            </a:r>
            <a:r>
              <a:rPr lang="de-CH" dirty="0" err="1"/>
              <a:t>Donec</a:t>
            </a:r>
            <a:r>
              <a:rPr lang="de-CH" dirty="0"/>
              <a:t> </a:t>
            </a:r>
            <a:r>
              <a:rPr lang="de-CH" dirty="0" err="1"/>
              <a:t>quam</a:t>
            </a:r>
            <a:r>
              <a:rPr lang="de-CH" dirty="0"/>
              <a:t> </a:t>
            </a:r>
            <a:r>
              <a:rPr lang="de-CH" dirty="0" err="1"/>
              <a:t>felis</a:t>
            </a:r>
            <a:r>
              <a:rPr lang="de-CH" dirty="0"/>
              <a:t>, </a:t>
            </a:r>
            <a:r>
              <a:rPr lang="de-CH" dirty="0" err="1"/>
              <a:t>ultricies</a:t>
            </a:r>
            <a:r>
              <a:rPr lang="de-CH" dirty="0"/>
              <a:t> </a:t>
            </a:r>
            <a:r>
              <a:rPr lang="de-CH" dirty="0" err="1"/>
              <a:t>nec</a:t>
            </a:r>
            <a:r>
              <a:rPr lang="de-CH" dirty="0"/>
              <a:t>, </a:t>
            </a:r>
            <a:r>
              <a:rPr lang="de-CH" dirty="0" err="1"/>
              <a:t>pellentesque</a:t>
            </a:r>
            <a:r>
              <a:rPr lang="de-CH" dirty="0"/>
              <a:t> </a:t>
            </a:r>
            <a:r>
              <a:rPr lang="de-CH" dirty="0" err="1"/>
              <a:t>eu</a:t>
            </a:r>
            <a:r>
              <a:rPr lang="de-CH" dirty="0"/>
              <a:t>, </a:t>
            </a:r>
            <a:r>
              <a:rPr lang="de-CH" dirty="0" err="1"/>
              <a:t>pretium</a:t>
            </a:r>
            <a:r>
              <a:rPr lang="de-CH" dirty="0"/>
              <a:t> </a:t>
            </a:r>
            <a:r>
              <a:rPr lang="de-CH" dirty="0" err="1"/>
              <a:t>quis</a:t>
            </a:r>
            <a:r>
              <a:rPr lang="de-CH" dirty="0"/>
              <a:t>, </a:t>
            </a:r>
            <a:r>
              <a:rPr lang="de-CH" dirty="0" err="1"/>
              <a:t>sem</a:t>
            </a:r>
            <a:r>
              <a:rPr lang="de-CH" dirty="0"/>
              <a:t>. </a:t>
            </a:r>
            <a:r>
              <a:rPr lang="de-CH" dirty="0" err="1"/>
              <a:t>Nulla</a:t>
            </a:r>
            <a:r>
              <a:rPr lang="de-CH" dirty="0"/>
              <a:t> </a:t>
            </a:r>
            <a:r>
              <a:rPr lang="de-CH" dirty="0" err="1"/>
              <a:t>consequat</a:t>
            </a:r>
            <a:r>
              <a:rPr lang="de-CH" dirty="0"/>
              <a:t> </a:t>
            </a:r>
            <a:r>
              <a:rPr lang="de-CH" dirty="0" err="1"/>
              <a:t>massa</a:t>
            </a:r>
            <a:r>
              <a:rPr lang="de-CH" dirty="0"/>
              <a:t> </a:t>
            </a:r>
            <a:r>
              <a:rPr lang="de-CH" dirty="0" err="1"/>
              <a:t>quis</a:t>
            </a:r>
            <a:r>
              <a:rPr lang="de-CH" dirty="0"/>
              <a:t> </a:t>
            </a:r>
            <a:r>
              <a:rPr lang="de-CH" dirty="0" err="1"/>
              <a:t>enim</a:t>
            </a:r>
            <a:r>
              <a:rPr lang="de-CH" dirty="0"/>
              <a:t>. </a:t>
            </a:r>
            <a:r>
              <a:rPr lang="de-CH" dirty="0" err="1"/>
              <a:t>Donec</a:t>
            </a:r>
            <a:r>
              <a:rPr lang="de-CH" dirty="0"/>
              <a:t> </a:t>
            </a:r>
            <a:r>
              <a:rPr lang="de-CH" dirty="0" err="1"/>
              <a:t>pede</a:t>
            </a:r>
            <a:r>
              <a:rPr lang="de-CH" dirty="0"/>
              <a:t> </a:t>
            </a:r>
            <a:r>
              <a:rPr lang="de-CH" dirty="0" err="1"/>
              <a:t>justo</a:t>
            </a:r>
            <a:r>
              <a:rPr lang="de-CH" dirty="0"/>
              <a:t>, </a:t>
            </a:r>
            <a:r>
              <a:rPr lang="de-CH" dirty="0" err="1"/>
              <a:t>fringilla</a:t>
            </a:r>
            <a:r>
              <a:rPr lang="de-CH" dirty="0"/>
              <a:t> </a:t>
            </a:r>
            <a:r>
              <a:rPr lang="de-CH" dirty="0" err="1"/>
              <a:t>vel</a:t>
            </a:r>
            <a:r>
              <a:rPr lang="de-CH" dirty="0"/>
              <a:t>, </a:t>
            </a:r>
            <a:r>
              <a:rPr lang="de-CH" dirty="0" err="1"/>
              <a:t>aliquet</a:t>
            </a:r>
            <a:r>
              <a:rPr lang="de-CH" dirty="0"/>
              <a:t> </a:t>
            </a:r>
            <a:r>
              <a:rPr lang="de-CH" dirty="0" err="1"/>
              <a:t>nec</a:t>
            </a:r>
            <a:r>
              <a:rPr lang="de-CH" dirty="0"/>
              <a:t>, </a:t>
            </a:r>
            <a:r>
              <a:rPr lang="de-CH" dirty="0" err="1"/>
              <a:t>vulputate</a:t>
            </a:r>
            <a:r>
              <a:rPr lang="de-CH" dirty="0"/>
              <a:t> </a:t>
            </a:r>
            <a:r>
              <a:rPr lang="de-CH" dirty="0" err="1"/>
              <a:t>eget</a:t>
            </a:r>
            <a:r>
              <a:rPr lang="de-CH" dirty="0"/>
              <a:t>, </a:t>
            </a:r>
            <a:r>
              <a:rPr lang="de-CH" dirty="0" err="1"/>
              <a:t>arcu</a:t>
            </a:r>
            <a:r>
              <a:rPr lang="de-CH" dirty="0"/>
              <a:t>. In </a:t>
            </a:r>
            <a:r>
              <a:rPr lang="de-CH" dirty="0" err="1"/>
              <a:t>enim</a:t>
            </a:r>
            <a:r>
              <a:rPr lang="de-CH" dirty="0"/>
              <a:t> </a:t>
            </a:r>
            <a:r>
              <a:rPr lang="de-CH" dirty="0" err="1"/>
              <a:t>justo</a:t>
            </a:r>
            <a:r>
              <a:rPr lang="de-CH" dirty="0"/>
              <a:t>, </a:t>
            </a:r>
            <a:r>
              <a:rPr lang="de-CH" dirty="0" err="1"/>
              <a:t>rhoncus</a:t>
            </a:r>
            <a:r>
              <a:rPr lang="de-CH" dirty="0"/>
              <a:t> </a:t>
            </a:r>
            <a:r>
              <a:rPr lang="de-CH" dirty="0" err="1"/>
              <a:t>ut</a:t>
            </a:r>
            <a:r>
              <a:rPr lang="de-CH" dirty="0"/>
              <a:t>, </a:t>
            </a:r>
            <a:r>
              <a:rPr lang="de-CH" dirty="0" err="1"/>
              <a:t>imperdiet</a:t>
            </a:r>
            <a:r>
              <a:rPr lang="de-CH" dirty="0"/>
              <a:t> a, </a:t>
            </a:r>
            <a:r>
              <a:rPr lang="de-CH" dirty="0" err="1"/>
              <a:t>venenatis</a:t>
            </a:r>
            <a:r>
              <a:rPr lang="de-CH" dirty="0"/>
              <a:t> </a:t>
            </a:r>
            <a:r>
              <a:rPr lang="de-CH" dirty="0" err="1"/>
              <a:t>vitae</a:t>
            </a:r>
            <a:r>
              <a:rPr lang="de-CH" dirty="0"/>
              <a:t>, </a:t>
            </a:r>
            <a:r>
              <a:rPr lang="de-CH" dirty="0" err="1"/>
              <a:t>justo</a:t>
            </a:r>
            <a:r>
              <a:rPr lang="de-CH" dirty="0"/>
              <a:t>. </a:t>
            </a:r>
            <a:r>
              <a:rPr lang="de-CH" dirty="0" err="1"/>
              <a:t>Nullam</a:t>
            </a:r>
            <a:r>
              <a:rPr lang="de-CH" dirty="0"/>
              <a:t> </a:t>
            </a:r>
            <a:r>
              <a:rPr lang="de-CH" dirty="0" err="1"/>
              <a:t>dictum</a:t>
            </a:r>
            <a:r>
              <a:rPr lang="de-CH" dirty="0"/>
              <a:t> </a:t>
            </a:r>
            <a:r>
              <a:rPr lang="de-CH" dirty="0" err="1"/>
              <a:t>felis</a:t>
            </a:r>
            <a:r>
              <a:rPr lang="de-CH" dirty="0"/>
              <a:t> </a:t>
            </a:r>
            <a:r>
              <a:rPr lang="de-CH" dirty="0" err="1"/>
              <a:t>eu</a:t>
            </a:r>
            <a:r>
              <a:rPr lang="de-CH" dirty="0"/>
              <a:t> </a:t>
            </a:r>
            <a:r>
              <a:rPr lang="de-CH" dirty="0" err="1"/>
              <a:t>pede</a:t>
            </a:r>
            <a:r>
              <a:rPr lang="de-CH" dirty="0"/>
              <a:t> </a:t>
            </a:r>
            <a:r>
              <a:rPr lang="de-CH" dirty="0" err="1"/>
              <a:t>mollis</a:t>
            </a:r>
            <a:r>
              <a:rPr lang="de-CH" dirty="0"/>
              <a:t> </a:t>
            </a:r>
            <a:r>
              <a:rPr lang="de-CH" dirty="0" err="1"/>
              <a:t>pretium</a:t>
            </a:r>
            <a:r>
              <a:rPr lang="de-CH" dirty="0"/>
              <a:t>. Integer </a:t>
            </a:r>
            <a:r>
              <a:rPr lang="de-CH" dirty="0" err="1"/>
              <a:t>tincidunt</a:t>
            </a:r>
            <a:r>
              <a:rPr lang="de-CH" dirty="0"/>
              <a:t>. </a:t>
            </a:r>
            <a:r>
              <a:rPr lang="de-CH" dirty="0" err="1"/>
              <a:t>Cras</a:t>
            </a:r>
            <a:r>
              <a:rPr lang="de-CH" dirty="0"/>
              <a:t> </a:t>
            </a:r>
            <a:r>
              <a:rPr lang="de-CH" dirty="0" err="1"/>
              <a:t>dapibus</a:t>
            </a:r>
            <a:r>
              <a:rPr lang="de-CH" dirty="0"/>
              <a:t>. </a:t>
            </a:r>
            <a:r>
              <a:rPr lang="de-CH" dirty="0" err="1"/>
              <a:t>Vivamus</a:t>
            </a:r>
            <a:r>
              <a:rPr lang="de-CH" dirty="0"/>
              <a:t> </a:t>
            </a:r>
            <a:r>
              <a:rPr lang="de-CH" dirty="0" err="1"/>
              <a:t>elementum</a:t>
            </a:r>
            <a:r>
              <a:rPr lang="de-CH" dirty="0"/>
              <a:t> </a:t>
            </a:r>
            <a:r>
              <a:rPr lang="de-CH" dirty="0" err="1"/>
              <a:t>semper</a:t>
            </a:r>
            <a:r>
              <a:rPr lang="de-CH" dirty="0"/>
              <a:t> </a:t>
            </a:r>
            <a:r>
              <a:rPr lang="de-CH" dirty="0" err="1"/>
              <a:t>nisi</a:t>
            </a:r>
            <a:r>
              <a:rPr lang="de-CH" dirty="0"/>
              <a:t>. </a:t>
            </a:r>
            <a:r>
              <a:rPr lang="de-CH" dirty="0" err="1"/>
              <a:t>Aenean</a:t>
            </a:r>
            <a:r>
              <a:rPr lang="de-CH" dirty="0"/>
              <a:t> </a:t>
            </a:r>
            <a:r>
              <a:rPr lang="de-CH" dirty="0" err="1"/>
              <a:t>vulputate</a:t>
            </a:r>
            <a:r>
              <a:rPr lang="de-CH" dirty="0"/>
              <a:t> </a:t>
            </a:r>
            <a:r>
              <a:rPr lang="de-CH" dirty="0" err="1"/>
              <a:t>eleifend</a:t>
            </a:r>
            <a:r>
              <a:rPr lang="de-CH" dirty="0"/>
              <a:t> </a:t>
            </a:r>
            <a:r>
              <a:rPr lang="de-CH" dirty="0" err="1"/>
              <a:t>tellus</a:t>
            </a:r>
            <a:r>
              <a:rPr lang="de-CH" dirty="0"/>
              <a:t>. </a:t>
            </a:r>
            <a:r>
              <a:rPr lang="de-CH" dirty="0" err="1"/>
              <a:t>Aenean</a:t>
            </a:r>
            <a:r>
              <a:rPr lang="de-CH" dirty="0"/>
              <a:t> </a:t>
            </a:r>
            <a:r>
              <a:rPr lang="de-CH" dirty="0" err="1"/>
              <a:t>leo</a:t>
            </a:r>
            <a:r>
              <a:rPr lang="de-CH" dirty="0"/>
              <a:t> </a:t>
            </a:r>
            <a:r>
              <a:rPr lang="de-CH" dirty="0" err="1"/>
              <a:t>ligula</a:t>
            </a:r>
            <a:r>
              <a:rPr lang="de-CH" dirty="0"/>
              <a:t>.</a:t>
            </a:r>
          </a:p>
          <a:p>
            <a:pPr lvl="0"/>
            <a:endParaRPr lang="de-CH" dirty="0"/>
          </a:p>
        </p:txBody>
      </p:sp>
      <p:sp>
        <p:nvSpPr>
          <p:cNvPr id="2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4113077" y="6357156"/>
            <a:ext cx="2124235" cy="6480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None/>
              <a:defRPr sz="700" b="0" i="1" baseline="0">
                <a:solidFill>
                  <a:srgbClr val="3397B9"/>
                </a:solidFill>
                <a:latin typeface="Univers LT 45 Light" panose="02000403030000020003" pitchFamily="2" charset="0"/>
              </a:defRPr>
            </a:lvl1pPr>
          </a:lstStyle>
          <a:p>
            <a:pPr lvl="0"/>
            <a:r>
              <a:rPr lang="fr-FR" noProof="0" dirty="0"/>
              <a:t>La flèche et le texte sont éditables dans l’affichage sous «Masque des diapositives».</a:t>
            </a:r>
          </a:p>
        </p:txBody>
      </p:sp>
      <p:cxnSp>
        <p:nvCxnSpPr>
          <p:cNvPr id="29" name="Gerade Verbindung mit Pfeil 28"/>
          <p:cNvCxnSpPr/>
          <p:nvPr userDrawn="1"/>
        </p:nvCxnSpPr>
        <p:spPr>
          <a:xfrm flipH="1">
            <a:off x="3753036" y="6681192"/>
            <a:ext cx="216024" cy="0"/>
          </a:xfrm>
          <a:prstGeom prst="straightConnector1">
            <a:avLst/>
          </a:prstGeom>
          <a:ln>
            <a:solidFill>
              <a:srgbClr val="3397B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Bildplatzhalter 18"/>
          <p:cNvSpPr>
            <a:spLocks noGrp="1"/>
          </p:cNvSpPr>
          <p:nvPr>
            <p:ph type="pic" sz="quarter" idx="16"/>
          </p:nvPr>
        </p:nvSpPr>
        <p:spPr>
          <a:xfrm>
            <a:off x="548679" y="6233797"/>
            <a:ext cx="1440161" cy="8199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4" name="Bildplatzhalter 18"/>
          <p:cNvSpPr>
            <a:spLocks noGrp="1"/>
          </p:cNvSpPr>
          <p:nvPr>
            <p:ph type="pic" sz="quarter" idx="17"/>
          </p:nvPr>
        </p:nvSpPr>
        <p:spPr>
          <a:xfrm>
            <a:off x="2096492" y="6239515"/>
            <a:ext cx="1548000" cy="814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pic>
        <p:nvPicPr>
          <p:cNvPr id="1026" name="Picture 2" descr="C:\Users\br\Desktop\Corporate Design\Grafiken\Webbilder\Mit-Rahm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5184" y="488504"/>
            <a:ext cx="128128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platzhalt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548680" y="9459306"/>
            <a:ext cx="1656184" cy="246221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800" b="0">
                <a:solidFill>
                  <a:srgbClr val="3397B9"/>
                </a:solidFill>
                <a:latin typeface="Univers LT 45 Light" panose="02000403030000020003" pitchFamily="2" charset="0"/>
              </a:defRPr>
            </a:lvl1pPr>
          </a:lstStyle>
          <a:p>
            <a:pPr lvl="0"/>
            <a:r>
              <a:rPr lang="fr-FR" dirty="0"/>
              <a:t>Numéro de projet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635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83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8679" y="488504"/>
            <a:ext cx="4392489" cy="1296144"/>
          </a:xfrm>
        </p:spPr>
        <p:txBody>
          <a:bodyPr/>
          <a:lstStyle/>
          <a:p>
            <a:r>
              <a:rPr lang="fr-FR" b="1" dirty="0"/>
              <a:t>Bâloise Park, Bâle</a:t>
            </a:r>
            <a:br>
              <a:rPr lang="fr-FR" b="1" dirty="0"/>
            </a:br>
            <a:r>
              <a:rPr lang="fr-FR" sz="1600" b="1" dirty="0"/>
              <a:t>Démolition puis construction d'hôtels et d'immeubles de bureaux</a:t>
            </a:r>
            <a:endParaRPr lang="de-CH" sz="1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548336" y="1914226"/>
            <a:ext cx="4176808" cy="792088"/>
          </a:xfrm>
        </p:spPr>
        <p:txBody>
          <a:bodyPr/>
          <a:lstStyle/>
          <a:p>
            <a:r>
              <a:rPr lang="fr-FR" b="1" dirty="0">
                <a:solidFill>
                  <a:srgbClr val="3397B9"/>
                </a:solidFill>
              </a:rPr>
              <a:t>Soutien au maître d’ouvrage et à la direction des travaux sur les aspects sécurité au travail, logistique, circulation, et travailleurs détachés.</a:t>
            </a:r>
            <a:endParaRPr lang="de-CH" b="1" dirty="0">
              <a:solidFill>
                <a:srgbClr val="3397B9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692696" y="7473280"/>
            <a:ext cx="5328592" cy="1800200"/>
          </a:xfrm>
        </p:spPr>
        <p:txBody>
          <a:bodyPr/>
          <a:lstStyle/>
          <a:p>
            <a:pPr lvl="0"/>
            <a:r>
              <a:rPr lang="fr-FR" dirty="0"/>
              <a:t>Etablissement du catalogue de sécurité pour les travaux de démolition </a:t>
            </a:r>
          </a:p>
          <a:p>
            <a:pPr lvl="0"/>
            <a:r>
              <a:rPr lang="fr-FR" dirty="0"/>
              <a:t>Rédaction du concept logistique</a:t>
            </a:r>
          </a:p>
          <a:p>
            <a:pPr lvl="0"/>
            <a:r>
              <a:rPr lang="fr-FR" dirty="0"/>
              <a:t>Rédaction du concept de trafic</a:t>
            </a:r>
          </a:p>
          <a:p>
            <a:pPr lvl="0"/>
            <a:r>
              <a:rPr lang="fr-FR" dirty="0"/>
              <a:t>Rédaction du concept sécurité pour la nouvelle construction</a:t>
            </a:r>
          </a:p>
          <a:p>
            <a:pPr lvl="0"/>
            <a:r>
              <a:rPr lang="fr-FR" dirty="0"/>
              <a:t>Rédaction du concept de gestion des travailleurs détachés et respect des CCT</a:t>
            </a:r>
          </a:p>
          <a:p>
            <a:pPr lvl="0"/>
            <a:r>
              <a:rPr lang="fr-FR" dirty="0"/>
              <a:t>Prise de position sur les PHS des entreprises</a:t>
            </a:r>
          </a:p>
          <a:p>
            <a:pPr lvl="0"/>
            <a:r>
              <a:rPr lang="fr-FR" dirty="0"/>
              <a:t>Instructions spécifiques sur le chantier</a:t>
            </a:r>
          </a:p>
          <a:p>
            <a:pPr lvl="0"/>
            <a:r>
              <a:rPr lang="fr-FR" dirty="0"/>
              <a:t>Soutien au MO dans l’établissement de la preuve de diligence conformément à la loi sur les travailleurs détachés, inclus contrôles sur le chantier</a:t>
            </a:r>
          </a:p>
          <a:p>
            <a:pPr lvl="0"/>
            <a:r>
              <a:rPr lang="fr-FR" dirty="0"/>
              <a:t>Soutien à la gestion du site</a:t>
            </a:r>
            <a:endParaRPr lang="fr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3795057" y="3296816"/>
            <a:ext cx="2442255" cy="2808312"/>
          </a:xfrm>
        </p:spPr>
        <p:txBody>
          <a:bodyPr/>
          <a:lstStyle/>
          <a:p>
            <a:r>
              <a:rPr lang="fr-FR" dirty="0"/>
              <a:t>Jusqu’en 2020, Bâloise a construit trois nouveaux bâtiments sur le site situé entre </a:t>
            </a:r>
            <a:r>
              <a:rPr lang="fr-FR" dirty="0" err="1"/>
              <a:t>Aeschengraben</a:t>
            </a:r>
            <a:r>
              <a:rPr lang="fr-FR" dirty="0"/>
              <a:t>, </a:t>
            </a:r>
            <a:r>
              <a:rPr lang="fr-FR" dirty="0" err="1"/>
              <a:t>Parkweg</a:t>
            </a:r>
            <a:r>
              <a:rPr lang="fr-FR" dirty="0"/>
              <a:t> et la </a:t>
            </a:r>
            <a:r>
              <a:rPr lang="fr-FR" dirty="0" err="1"/>
              <a:t>Nauenstrasse</a:t>
            </a:r>
            <a:r>
              <a:rPr lang="fr-FR" dirty="0"/>
              <a:t> à Bâle. Les bâtiments sont destinés à façonner le paysage urbain directement à la gare et reflètent l'engagement de la Bâloise envers la ville. Cette zone, qui s'appellera à l'avenir Baloise Park, sera un espace de travail et de rencontre ouvert aux employés de la Bâloise, aux locataires tiers et au grand public. </a:t>
            </a:r>
          </a:p>
          <a:p>
            <a:endParaRPr lang="fr-FR" dirty="0"/>
          </a:p>
          <a:p>
            <a:pPr algn="l"/>
            <a:r>
              <a:rPr lang="fr-FR" dirty="0"/>
              <a:t>Une place publique est crée à l'endroit où se trouvait l’hôtel Hilton. Le nouvel opérateur hôtelier occupera la majorité de la tour de 90 mètres de haut sur </a:t>
            </a:r>
            <a:r>
              <a:rPr lang="fr-FR" dirty="0" err="1"/>
              <a:t>Aeschengraben</a:t>
            </a:r>
            <a:r>
              <a:rPr lang="fr-FR" dirty="0"/>
              <a:t>. Les sept derniers étages seront loués comme espace de bureaux.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33056" y="6405381"/>
            <a:ext cx="2924944" cy="580497"/>
          </a:xfrm>
        </p:spPr>
        <p:txBody>
          <a:bodyPr/>
          <a:lstStyle/>
          <a:p>
            <a:r>
              <a:rPr lang="fr-FR" dirty="0"/>
              <a:t>En haut : Le futur « Bâloise Park » (Source : www.baloisepark.ch)</a:t>
            </a:r>
          </a:p>
          <a:p>
            <a:r>
              <a:rPr lang="fr-FR" dirty="0"/>
              <a:t>En bas à gauche : Avant la démolition</a:t>
            </a:r>
          </a:p>
          <a:p>
            <a:r>
              <a:rPr lang="fr-FR" dirty="0"/>
              <a:t>En bas à droite : Travaux de démolition</a:t>
            </a:r>
            <a:endParaRPr lang="de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P</a:t>
            </a:r>
            <a:r>
              <a:rPr lang="de-CH" dirty="0"/>
              <a:t>14259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088673" y="1208584"/>
            <a:ext cx="12961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cap="all" dirty="0" err="1">
                <a:solidFill>
                  <a:srgbClr val="3397B9"/>
                </a:solidFill>
                <a:latin typeface="Univers LT 45 Light" panose="02000403030000020003" pitchFamily="2" charset="0"/>
              </a:rPr>
              <a:t>MandaNt</a:t>
            </a:r>
            <a:endParaRPr lang="fr-FR" sz="700" cap="all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r>
              <a:rPr lang="fr-CH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S+B </a:t>
            </a:r>
            <a:r>
              <a:rPr lang="fr-CH" sz="700" i="1" dirty="0" err="1">
                <a:solidFill>
                  <a:srgbClr val="3397B9"/>
                </a:solidFill>
                <a:latin typeface="Univers LT 45 Light" panose="02000403030000020003" pitchFamily="2" charset="0"/>
              </a:rPr>
              <a:t>Baumanagment</a:t>
            </a:r>
            <a:r>
              <a:rPr lang="fr-CH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 AG</a:t>
            </a:r>
            <a:endParaRPr lang="fr-FR" sz="700" i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endParaRPr lang="fr-FR" sz="700" i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r>
              <a:rPr lang="fr-FR" sz="700" cap="all" dirty="0">
                <a:solidFill>
                  <a:srgbClr val="3397B9"/>
                </a:solidFill>
                <a:latin typeface="Univers LT 45 Light" panose="02000403030000020003" pitchFamily="2" charset="0"/>
              </a:rPr>
              <a:t>Personne de contact</a:t>
            </a:r>
          </a:p>
          <a:p>
            <a:pPr lvl="0"/>
            <a:r>
              <a:rPr lang="fr-CH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Holger </a:t>
            </a:r>
            <a:r>
              <a:rPr lang="fr-CH" sz="700" i="1" dirty="0" err="1">
                <a:solidFill>
                  <a:srgbClr val="3397B9"/>
                </a:solidFill>
                <a:latin typeface="Univers LT 45 Light" panose="02000403030000020003" pitchFamily="2" charset="0"/>
              </a:rPr>
              <a:t>Mohring</a:t>
            </a:r>
            <a:endParaRPr lang="fr-CH" sz="700" i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pPr lvl="0"/>
            <a:endParaRPr lang="fr-FR" sz="700" i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r>
              <a:rPr lang="fr-FR" sz="700" cap="all" dirty="0">
                <a:solidFill>
                  <a:srgbClr val="3397B9"/>
                </a:solidFill>
                <a:latin typeface="Univers LT 45 Light" panose="02000403030000020003" pitchFamily="2" charset="0"/>
              </a:rPr>
              <a:t>Coût de L’ouvrage</a:t>
            </a:r>
          </a:p>
          <a:p>
            <a:pPr lvl="0">
              <a:defRPr/>
            </a:pPr>
            <a:r>
              <a:rPr lang="fr-FR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250 </a:t>
            </a:r>
            <a:r>
              <a:rPr lang="fr-FR" sz="700" i="1" dirty="0" err="1">
                <a:solidFill>
                  <a:srgbClr val="3397B9"/>
                </a:solidFill>
                <a:latin typeface="Univers LT 45 Light" panose="02000403030000020003" pitchFamily="2" charset="0"/>
              </a:rPr>
              <a:t>Mio</a:t>
            </a:r>
            <a:r>
              <a:rPr lang="fr-FR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. CHF</a:t>
            </a:r>
          </a:p>
          <a:p>
            <a:pPr lvl="0">
              <a:defRPr/>
            </a:pPr>
            <a:endParaRPr lang="fr-FR" sz="700" i="1" dirty="0">
              <a:solidFill>
                <a:srgbClr val="3397B9"/>
              </a:solidFill>
              <a:latin typeface="Univers LT 45 Light" panose="02000403030000020003" pitchFamily="2" charset="0"/>
            </a:endParaRPr>
          </a:p>
          <a:p>
            <a:r>
              <a:rPr lang="fr-FR" sz="700" cap="all" dirty="0">
                <a:solidFill>
                  <a:srgbClr val="3397B9"/>
                </a:solidFill>
                <a:latin typeface="Univers LT 45 Light" panose="02000403030000020003" pitchFamily="2" charset="0"/>
              </a:rPr>
              <a:t>Durée dU mandat</a:t>
            </a:r>
          </a:p>
          <a:p>
            <a:pPr lvl="0">
              <a:defRPr/>
            </a:pPr>
            <a:r>
              <a:rPr lang="fr-FR" sz="700" i="1" dirty="0">
                <a:solidFill>
                  <a:srgbClr val="3397B9"/>
                </a:solidFill>
                <a:latin typeface="Univers LT 45 Light" panose="02000403030000020003" pitchFamily="2" charset="0"/>
              </a:rPr>
              <a:t>2015 - 2020</a:t>
            </a:r>
            <a:endParaRPr lang="fr-FR" sz="700" i="1" cap="all" dirty="0">
              <a:solidFill>
                <a:srgbClr val="3397B9"/>
              </a:solidFill>
              <a:latin typeface="Univers LT 45 Light" panose="02000403030000020003" pitchFamily="2" charset="0"/>
            </a:endParaRPr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821A9D62-6B68-4602-AA07-814150CA5E7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-160" r="34428" b="1"/>
          <a:stretch/>
        </p:blipFill>
        <p:spPr>
          <a:xfrm>
            <a:off x="549275" y="3008784"/>
            <a:ext cx="3170500" cy="3096344"/>
          </a:xfrm>
        </p:spPr>
      </p:pic>
      <p:pic>
        <p:nvPicPr>
          <p:cNvPr id="13" name="Espace réservé pour une image  12">
            <a:extLst>
              <a:ext uri="{FF2B5EF4-FFF2-40B4-BE49-F238E27FC236}">
                <a16:creationId xmlns:a16="http://schemas.microsoft.com/office/drawing/2014/main" id="{0F286ED9-746E-4389-B40E-00A73D4BCC9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44" r="7844"/>
          <a:stretch>
            <a:fillRect/>
          </a:stretch>
        </p:blipFill>
        <p:spPr>
          <a:xfrm>
            <a:off x="548336" y="6281971"/>
            <a:ext cx="1548000" cy="720378"/>
          </a:xfrm>
        </p:spPr>
      </p:pic>
      <p:pic>
        <p:nvPicPr>
          <p:cNvPr id="14" name="Espace réservé pour une image  13">
            <a:extLst>
              <a:ext uri="{FF2B5EF4-FFF2-40B4-BE49-F238E27FC236}">
                <a16:creationId xmlns:a16="http://schemas.microsoft.com/office/drawing/2014/main" id="{A1DAADC0-1A24-4F01-A5B8-66E61B3B5976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4" b="16636"/>
          <a:stretch/>
        </p:blipFill>
        <p:spPr>
          <a:xfrm>
            <a:off x="2148919" y="6281971"/>
            <a:ext cx="1548000" cy="720378"/>
          </a:xfrm>
        </p:spPr>
      </p:pic>
    </p:spTree>
    <p:extLst>
      <p:ext uri="{BB962C8B-B14F-4D97-AF65-F5344CB8AC3E}">
        <p14:creationId xmlns:p14="http://schemas.microsoft.com/office/powerpoint/2010/main" val="2096455455"/>
      </p:ext>
    </p:extLst>
  </p:cSld>
  <p:clrMapOvr>
    <a:masterClrMapping/>
  </p:clrMapOvr>
</p:sld>
</file>

<file path=ppt/theme/theme1.xml><?xml version="1.0" encoding="utf-8"?>
<a:theme xmlns:a="http://schemas.openxmlformats.org/drawingml/2006/main" name="Referenzblattvorlage_fr klei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Referenzblattvorlage_fr klein</Template>
  <TotalTime>10</TotalTime>
  <Words>302</Words>
  <Application>Microsoft Office PowerPoint</Application>
  <PresentationFormat>Format A4 (210 x 297 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Univers LT 45 Light</vt:lpstr>
      <vt:lpstr>Wingdings</vt:lpstr>
      <vt:lpstr>Referenzblattvorlage_fr klein</vt:lpstr>
      <vt:lpstr>Bâloise Park, Bâle Démolition puis construction d'hôtels et d'immeubles de bureaux</vt:lpstr>
    </vt:vector>
  </TitlesOfParts>
  <Company>Prona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Montage « sans échafaudage</dc:title>
  <dc:creator>Dieter Egger</dc:creator>
  <cp:lastModifiedBy>Tissot-Dupont Vincent</cp:lastModifiedBy>
  <cp:revision>30</cp:revision>
  <cp:lastPrinted>2018-08-29T10:02:45Z</cp:lastPrinted>
  <dcterms:created xsi:type="dcterms:W3CDTF">2016-09-14T06:16:47Z</dcterms:created>
  <dcterms:modified xsi:type="dcterms:W3CDTF">2022-02-14T13:04:01Z</dcterms:modified>
</cp:coreProperties>
</file>