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8" r:id="rId2"/>
  </p:sldIdLst>
  <p:sldSz cx="6858000" cy="9906000" type="A4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7B9"/>
    <a:srgbClr val="759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125" d="100"/>
          <a:sy n="125" d="100"/>
        </p:scale>
        <p:origin x="6492" y="-936"/>
      </p:cViewPr>
      <p:guideLst>
        <p:guide orient="horz" pos="3120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816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694" cy="512304"/>
          </a:xfrm>
          <a:prstGeom prst="rect">
            <a:avLst/>
          </a:prstGeom>
        </p:spPr>
        <p:txBody>
          <a:bodyPr vert="horz" lIns="95516" tIns="47758" rIns="95516" bIns="47758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4677" y="0"/>
            <a:ext cx="3077694" cy="512304"/>
          </a:xfrm>
          <a:prstGeom prst="rect">
            <a:avLst/>
          </a:prstGeom>
        </p:spPr>
        <p:txBody>
          <a:bodyPr vert="horz" lIns="95516" tIns="47758" rIns="95516" bIns="47758" rtlCol="0"/>
          <a:lstStyle>
            <a:lvl1pPr algn="r">
              <a:defRPr sz="1300"/>
            </a:lvl1pPr>
          </a:lstStyle>
          <a:p>
            <a:fld id="{EE79ACBD-2077-43C4-863C-69D9581C5A54}" type="datetimeFigureOut">
              <a:rPr lang="de-CH" smtClean="0"/>
              <a:t>11.05.2026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7694" cy="512303"/>
          </a:xfrm>
          <a:prstGeom prst="rect">
            <a:avLst/>
          </a:prstGeom>
        </p:spPr>
        <p:txBody>
          <a:bodyPr vert="horz" lIns="95516" tIns="47758" rIns="95516" bIns="47758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4677" y="9720674"/>
            <a:ext cx="3077694" cy="512303"/>
          </a:xfrm>
          <a:prstGeom prst="rect">
            <a:avLst/>
          </a:prstGeom>
        </p:spPr>
        <p:txBody>
          <a:bodyPr vert="horz" lIns="95516" tIns="47758" rIns="95516" bIns="47758" rtlCol="0" anchor="b"/>
          <a:lstStyle>
            <a:lvl1pPr algn="r">
              <a:defRPr sz="1300"/>
            </a:lvl1pPr>
          </a:lstStyle>
          <a:p>
            <a:fld id="{B74EA70E-DF55-4456-8C82-B3D4E9A26E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1677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8679" y="488504"/>
            <a:ext cx="3096345" cy="1296144"/>
          </a:xfrm>
          <a:prstGeom prst="rect">
            <a:avLst/>
          </a:prstGeom>
        </p:spPr>
        <p:txBody>
          <a:bodyPr lIns="0"/>
          <a:lstStyle>
            <a:lvl1pPr algn="l">
              <a:defRPr sz="2000" b="0" cap="none" baseline="0">
                <a:solidFill>
                  <a:srgbClr val="3397B9"/>
                </a:solidFill>
                <a:latin typeface="Univers LT 45 Light" panose="02000403030000020003" pitchFamily="2" charset="0"/>
              </a:defRPr>
            </a:lvl1pPr>
          </a:lstStyle>
          <a:p>
            <a:r>
              <a:rPr lang="de-DE" dirty="0"/>
              <a:t>Projektname</a:t>
            </a:r>
            <a:br>
              <a:rPr lang="de-DE" dirty="0"/>
            </a:br>
            <a:endParaRPr lang="de-CH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8680" y="1894837"/>
            <a:ext cx="3096344" cy="7920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="0">
                <a:solidFill>
                  <a:srgbClr val="3397B9"/>
                </a:solidFill>
                <a:latin typeface="Univers LT 45 Light" panose="02000403030000020003" pitchFamily="2" charset="0"/>
              </a:defRPr>
            </a:lvl1pPr>
          </a:lstStyle>
          <a:p>
            <a:pPr lvl="0"/>
            <a:r>
              <a:rPr lang="de-DE" dirty="0"/>
              <a:t>Bezeichnung / Schlüsselbegriff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2"/>
          </p:nvPr>
        </p:nvSpPr>
        <p:spPr>
          <a:xfrm>
            <a:off x="549275" y="3008784"/>
            <a:ext cx="3095217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548680" y="7719500"/>
            <a:ext cx="5688632" cy="1625987"/>
          </a:xfrm>
          <a:prstGeom prst="rect">
            <a:avLst/>
          </a:prstGeom>
          <a:solidFill>
            <a:srgbClr val="339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692696" y="6753200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cap="all" baseline="0" dirty="0">
                <a:solidFill>
                  <a:schemeClr val="bg1"/>
                </a:solidFill>
                <a:latin typeface="Univers LT 45 Light" panose="02000403030000020003" pitchFamily="2" charset="0"/>
              </a:rPr>
              <a:t>Durchgeführte Arbeiten</a:t>
            </a:r>
            <a:endParaRPr lang="de-CH" sz="1000" b="1" cap="all" baseline="0" dirty="0">
              <a:solidFill>
                <a:schemeClr val="bg1"/>
              </a:solidFill>
              <a:latin typeface="Univers LT 45 Light" panose="02000403030000020003" pitchFamily="2" charset="0"/>
            </a:endParaRPr>
          </a:p>
        </p:txBody>
      </p:sp>
      <p:sp>
        <p:nvSpPr>
          <p:cNvPr id="23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92696" y="6999421"/>
            <a:ext cx="5328592" cy="2202051"/>
          </a:xfrm>
          <a:prstGeom prst="rect">
            <a:avLst/>
          </a:prstGeom>
        </p:spPr>
        <p:txBody>
          <a:bodyPr/>
          <a:lstStyle>
            <a:lvl1pPr marL="171450" indent="-171450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800" b="0">
                <a:solidFill>
                  <a:schemeClr val="bg1"/>
                </a:solidFill>
                <a:latin typeface="Univers LT 45 Light" panose="02000403030000020003" pitchFamily="2" charset="0"/>
              </a:defRPr>
            </a:lvl1pPr>
          </a:lstStyle>
          <a:p>
            <a:pPr lvl="0"/>
            <a:r>
              <a:rPr lang="de-DE" dirty="0"/>
              <a:t>Auflistung</a:t>
            </a:r>
          </a:p>
        </p:txBody>
      </p:sp>
      <p:sp>
        <p:nvSpPr>
          <p:cNvPr id="24" name="Textfeld 23"/>
          <p:cNvSpPr txBox="1"/>
          <p:nvPr userDrawn="1"/>
        </p:nvSpPr>
        <p:spPr>
          <a:xfrm>
            <a:off x="4509120" y="9459307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dirty="0">
                <a:solidFill>
                  <a:srgbClr val="3397B9"/>
                </a:solidFill>
                <a:latin typeface="Univers LT 45 Light" panose="02000403030000020003" pitchFamily="2" charset="0"/>
              </a:rPr>
              <a:t>www.prona.ch</a:t>
            </a:r>
            <a:endParaRPr lang="de-CH" sz="1000" b="1" dirty="0">
              <a:solidFill>
                <a:srgbClr val="3397B9"/>
              </a:solidFill>
              <a:latin typeface="Univers LT 45 Light" panose="02000403030000020003" pitchFamily="2" charset="0"/>
            </a:endParaRPr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61048" y="3008784"/>
            <a:ext cx="1512168" cy="246221"/>
          </a:xfrm>
          <a:prstGeom prst="rect">
            <a:avLst/>
          </a:prstGeom>
          <a:solidFill>
            <a:srgbClr val="3397B9"/>
          </a:solidFill>
        </p:spPr>
        <p:txBody>
          <a:bodyPr wrap="square" rtlCol="0">
            <a:spAutoFit/>
          </a:bodyPr>
          <a:lstStyle/>
          <a:p>
            <a:r>
              <a:rPr lang="de-DE" sz="1000" b="1" cap="all" baseline="0" dirty="0">
                <a:solidFill>
                  <a:schemeClr val="bg1"/>
                </a:solidFill>
                <a:latin typeface="Univers LT 45 Light" panose="02000403030000020003" pitchFamily="2" charset="0"/>
              </a:rPr>
              <a:t>Projektbeschrieb</a:t>
            </a:r>
            <a:endParaRPr lang="de-CH" sz="1100" b="1" cap="all" baseline="0" dirty="0">
              <a:solidFill>
                <a:schemeClr val="bg1"/>
              </a:solidFill>
              <a:latin typeface="Univers LT 45 Light" panose="02000403030000020003" pitchFamily="2" charset="0"/>
            </a:endParaRPr>
          </a:p>
        </p:txBody>
      </p:sp>
      <p:sp>
        <p:nvSpPr>
          <p:cNvPr id="26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3795057" y="3440832"/>
            <a:ext cx="2586271" cy="2664296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kern="1200" spc="0" baseline="0">
                <a:latin typeface="Univers LT 45 Light" panose="02000403030000020003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consectetuer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commodo </a:t>
            </a:r>
            <a:r>
              <a:rPr lang="de-CH" dirty="0" err="1"/>
              <a:t>ligula</a:t>
            </a:r>
            <a:r>
              <a:rPr lang="de-CH" dirty="0"/>
              <a:t> </a:t>
            </a:r>
            <a:r>
              <a:rPr lang="de-CH" dirty="0" err="1"/>
              <a:t>eget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</a:t>
            </a:r>
            <a:r>
              <a:rPr lang="de-CH" dirty="0" err="1"/>
              <a:t>massa</a:t>
            </a:r>
            <a:r>
              <a:rPr lang="de-CH" dirty="0"/>
              <a:t>. Cum </a:t>
            </a:r>
            <a:r>
              <a:rPr lang="de-CH" dirty="0" err="1"/>
              <a:t>sociis</a:t>
            </a:r>
            <a:r>
              <a:rPr lang="de-CH" dirty="0"/>
              <a:t> </a:t>
            </a:r>
            <a:r>
              <a:rPr lang="de-CH" dirty="0" err="1"/>
              <a:t>natoque</a:t>
            </a:r>
            <a:r>
              <a:rPr lang="de-CH" dirty="0"/>
              <a:t> </a:t>
            </a:r>
            <a:r>
              <a:rPr lang="de-CH" dirty="0" err="1"/>
              <a:t>penatibus</a:t>
            </a:r>
            <a:r>
              <a:rPr lang="de-CH" dirty="0"/>
              <a:t> et </a:t>
            </a:r>
            <a:r>
              <a:rPr lang="de-CH" dirty="0" err="1"/>
              <a:t>magnis</a:t>
            </a:r>
            <a:r>
              <a:rPr lang="de-CH" dirty="0"/>
              <a:t> </a:t>
            </a:r>
            <a:r>
              <a:rPr lang="de-CH" dirty="0" err="1"/>
              <a:t>dis</a:t>
            </a:r>
            <a:r>
              <a:rPr lang="de-CH" dirty="0"/>
              <a:t> </a:t>
            </a:r>
            <a:r>
              <a:rPr lang="de-CH" dirty="0" err="1"/>
              <a:t>parturient</a:t>
            </a:r>
            <a:r>
              <a:rPr lang="de-CH" dirty="0"/>
              <a:t> </a:t>
            </a:r>
            <a:r>
              <a:rPr lang="de-CH" dirty="0" err="1"/>
              <a:t>montes</a:t>
            </a:r>
            <a:r>
              <a:rPr lang="de-CH" dirty="0"/>
              <a:t>, </a:t>
            </a:r>
            <a:r>
              <a:rPr lang="de-CH" dirty="0" err="1"/>
              <a:t>nascetur</a:t>
            </a:r>
            <a:r>
              <a:rPr lang="de-CH" dirty="0"/>
              <a:t> </a:t>
            </a:r>
            <a:r>
              <a:rPr lang="de-CH" dirty="0" err="1"/>
              <a:t>ridiculus</a:t>
            </a:r>
            <a:r>
              <a:rPr lang="de-CH" dirty="0"/>
              <a:t> </a:t>
            </a:r>
            <a:r>
              <a:rPr lang="de-CH" dirty="0" err="1"/>
              <a:t>mus</a:t>
            </a:r>
            <a:r>
              <a:rPr lang="de-CH" dirty="0"/>
              <a:t>. </a:t>
            </a:r>
            <a:r>
              <a:rPr lang="de-CH" dirty="0" err="1"/>
              <a:t>Donec</a:t>
            </a:r>
            <a:r>
              <a:rPr lang="de-CH" dirty="0"/>
              <a:t> </a:t>
            </a:r>
            <a:r>
              <a:rPr lang="de-CH" dirty="0" err="1"/>
              <a:t>quam</a:t>
            </a:r>
            <a:r>
              <a:rPr lang="de-CH" dirty="0"/>
              <a:t> </a:t>
            </a:r>
            <a:r>
              <a:rPr lang="de-CH" dirty="0" err="1"/>
              <a:t>felis</a:t>
            </a:r>
            <a:r>
              <a:rPr lang="de-CH" dirty="0"/>
              <a:t>, </a:t>
            </a:r>
            <a:r>
              <a:rPr lang="de-CH" dirty="0" err="1"/>
              <a:t>ultricies</a:t>
            </a:r>
            <a:r>
              <a:rPr lang="de-CH" dirty="0"/>
              <a:t> </a:t>
            </a:r>
            <a:r>
              <a:rPr lang="de-CH" dirty="0" err="1"/>
              <a:t>nec</a:t>
            </a:r>
            <a:r>
              <a:rPr lang="de-CH" dirty="0"/>
              <a:t>, </a:t>
            </a:r>
            <a:r>
              <a:rPr lang="de-CH" dirty="0" err="1"/>
              <a:t>pellentesque</a:t>
            </a:r>
            <a:r>
              <a:rPr lang="de-CH" dirty="0"/>
              <a:t> </a:t>
            </a:r>
            <a:r>
              <a:rPr lang="de-CH" dirty="0" err="1"/>
              <a:t>eu</a:t>
            </a:r>
            <a:r>
              <a:rPr lang="de-CH" dirty="0"/>
              <a:t>, </a:t>
            </a:r>
            <a:r>
              <a:rPr lang="de-CH" dirty="0" err="1"/>
              <a:t>pretium</a:t>
            </a:r>
            <a:r>
              <a:rPr lang="de-CH" dirty="0"/>
              <a:t> </a:t>
            </a:r>
            <a:r>
              <a:rPr lang="de-CH" dirty="0" err="1"/>
              <a:t>quis</a:t>
            </a:r>
            <a:r>
              <a:rPr lang="de-CH" dirty="0"/>
              <a:t>, </a:t>
            </a:r>
            <a:r>
              <a:rPr lang="de-CH" dirty="0" err="1"/>
              <a:t>sem</a:t>
            </a:r>
            <a:r>
              <a:rPr lang="de-CH" dirty="0"/>
              <a:t>. </a:t>
            </a:r>
            <a:r>
              <a:rPr lang="de-CH" dirty="0" err="1"/>
              <a:t>Nulla</a:t>
            </a:r>
            <a:r>
              <a:rPr lang="de-CH" dirty="0"/>
              <a:t> </a:t>
            </a:r>
            <a:r>
              <a:rPr lang="de-CH" dirty="0" err="1"/>
              <a:t>consequat</a:t>
            </a:r>
            <a:r>
              <a:rPr lang="de-CH" dirty="0"/>
              <a:t> </a:t>
            </a:r>
            <a:r>
              <a:rPr lang="de-CH" dirty="0" err="1"/>
              <a:t>massa</a:t>
            </a:r>
            <a:r>
              <a:rPr lang="de-CH" dirty="0"/>
              <a:t>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. </a:t>
            </a:r>
            <a:r>
              <a:rPr lang="de-CH" dirty="0" err="1"/>
              <a:t>Donec</a:t>
            </a:r>
            <a:r>
              <a:rPr lang="de-CH" dirty="0"/>
              <a:t> </a:t>
            </a:r>
            <a:r>
              <a:rPr lang="de-CH" dirty="0" err="1"/>
              <a:t>pede</a:t>
            </a:r>
            <a:r>
              <a:rPr lang="de-CH" dirty="0"/>
              <a:t> </a:t>
            </a:r>
            <a:r>
              <a:rPr lang="de-CH" dirty="0" err="1"/>
              <a:t>justo</a:t>
            </a:r>
            <a:r>
              <a:rPr lang="de-CH" dirty="0"/>
              <a:t>, </a:t>
            </a:r>
            <a:r>
              <a:rPr lang="de-CH" dirty="0" err="1"/>
              <a:t>fringilla</a:t>
            </a:r>
            <a:r>
              <a:rPr lang="de-CH" dirty="0"/>
              <a:t> </a:t>
            </a:r>
            <a:r>
              <a:rPr lang="de-CH" dirty="0" err="1"/>
              <a:t>vel</a:t>
            </a:r>
            <a:r>
              <a:rPr lang="de-CH" dirty="0"/>
              <a:t>, </a:t>
            </a:r>
            <a:r>
              <a:rPr lang="de-CH" dirty="0" err="1"/>
              <a:t>aliquet</a:t>
            </a:r>
            <a:r>
              <a:rPr lang="de-CH" dirty="0"/>
              <a:t> </a:t>
            </a:r>
            <a:r>
              <a:rPr lang="de-CH" dirty="0" err="1"/>
              <a:t>nec</a:t>
            </a:r>
            <a:r>
              <a:rPr lang="de-CH" dirty="0"/>
              <a:t>, </a:t>
            </a:r>
            <a:r>
              <a:rPr lang="de-CH" dirty="0" err="1"/>
              <a:t>vulputate</a:t>
            </a:r>
            <a:r>
              <a:rPr lang="de-CH" dirty="0"/>
              <a:t> </a:t>
            </a:r>
            <a:r>
              <a:rPr lang="de-CH" dirty="0" err="1"/>
              <a:t>eget</a:t>
            </a:r>
            <a:r>
              <a:rPr lang="de-CH" dirty="0"/>
              <a:t>, </a:t>
            </a:r>
            <a:r>
              <a:rPr lang="de-CH" dirty="0" err="1"/>
              <a:t>arcu</a:t>
            </a:r>
            <a:r>
              <a:rPr lang="de-CH" dirty="0"/>
              <a:t>. In </a:t>
            </a:r>
            <a:r>
              <a:rPr lang="de-CH" dirty="0" err="1"/>
              <a:t>enim</a:t>
            </a:r>
            <a:r>
              <a:rPr lang="de-CH" dirty="0"/>
              <a:t> </a:t>
            </a:r>
            <a:r>
              <a:rPr lang="de-CH" dirty="0" err="1"/>
              <a:t>justo</a:t>
            </a:r>
            <a:r>
              <a:rPr lang="de-CH" dirty="0"/>
              <a:t>, </a:t>
            </a:r>
            <a:r>
              <a:rPr lang="de-CH" dirty="0" err="1"/>
              <a:t>rhoncus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, </a:t>
            </a:r>
            <a:r>
              <a:rPr lang="de-CH" dirty="0" err="1"/>
              <a:t>imperdiet</a:t>
            </a:r>
            <a:r>
              <a:rPr lang="de-CH" dirty="0"/>
              <a:t> a, </a:t>
            </a:r>
            <a:r>
              <a:rPr lang="de-CH" dirty="0" err="1"/>
              <a:t>venenatis</a:t>
            </a:r>
            <a:r>
              <a:rPr lang="de-CH" dirty="0"/>
              <a:t> </a:t>
            </a:r>
            <a:r>
              <a:rPr lang="de-CH" dirty="0" err="1"/>
              <a:t>vitae</a:t>
            </a:r>
            <a:r>
              <a:rPr lang="de-CH" dirty="0"/>
              <a:t>, </a:t>
            </a:r>
            <a:r>
              <a:rPr lang="de-CH" dirty="0" err="1"/>
              <a:t>justo</a:t>
            </a:r>
            <a:r>
              <a:rPr lang="de-CH" dirty="0"/>
              <a:t>. </a:t>
            </a:r>
            <a:r>
              <a:rPr lang="de-CH" dirty="0" err="1"/>
              <a:t>Nullam</a:t>
            </a:r>
            <a:r>
              <a:rPr lang="de-CH" dirty="0"/>
              <a:t> </a:t>
            </a:r>
            <a:r>
              <a:rPr lang="de-CH" dirty="0" err="1"/>
              <a:t>dictum</a:t>
            </a:r>
            <a:r>
              <a:rPr lang="de-CH" dirty="0"/>
              <a:t> </a:t>
            </a:r>
            <a:r>
              <a:rPr lang="de-CH" dirty="0" err="1"/>
              <a:t>felis</a:t>
            </a:r>
            <a:r>
              <a:rPr lang="de-CH" dirty="0"/>
              <a:t> </a:t>
            </a:r>
            <a:r>
              <a:rPr lang="de-CH" dirty="0" err="1"/>
              <a:t>eu</a:t>
            </a:r>
            <a:r>
              <a:rPr lang="de-CH" dirty="0"/>
              <a:t> </a:t>
            </a:r>
            <a:r>
              <a:rPr lang="de-CH" dirty="0" err="1"/>
              <a:t>pede</a:t>
            </a:r>
            <a:r>
              <a:rPr lang="de-CH" dirty="0"/>
              <a:t> </a:t>
            </a:r>
            <a:r>
              <a:rPr lang="de-CH" dirty="0" err="1"/>
              <a:t>mollis</a:t>
            </a:r>
            <a:r>
              <a:rPr lang="de-CH" dirty="0"/>
              <a:t> </a:t>
            </a:r>
            <a:r>
              <a:rPr lang="de-CH" dirty="0" err="1"/>
              <a:t>pretium</a:t>
            </a:r>
            <a:r>
              <a:rPr lang="de-CH" dirty="0"/>
              <a:t>. Integer </a:t>
            </a:r>
            <a:r>
              <a:rPr lang="de-CH" dirty="0" err="1"/>
              <a:t>tincidunt</a:t>
            </a:r>
            <a:r>
              <a:rPr lang="de-CH" dirty="0"/>
              <a:t>. </a:t>
            </a:r>
            <a:r>
              <a:rPr lang="de-CH" dirty="0" err="1"/>
              <a:t>Cras</a:t>
            </a:r>
            <a:r>
              <a:rPr lang="de-CH" dirty="0"/>
              <a:t> </a:t>
            </a:r>
            <a:r>
              <a:rPr lang="de-CH" dirty="0" err="1"/>
              <a:t>dapibus</a:t>
            </a:r>
            <a:r>
              <a:rPr lang="de-CH" dirty="0"/>
              <a:t>. </a:t>
            </a:r>
            <a:r>
              <a:rPr lang="de-CH" dirty="0" err="1"/>
              <a:t>Vivamus</a:t>
            </a:r>
            <a:r>
              <a:rPr lang="de-CH" dirty="0"/>
              <a:t> </a:t>
            </a:r>
            <a:r>
              <a:rPr lang="de-CH" dirty="0" err="1"/>
              <a:t>elementum</a:t>
            </a:r>
            <a:r>
              <a:rPr lang="de-CH" dirty="0"/>
              <a:t> </a:t>
            </a:r>
            <a:r>
              <a:rPr lang="de-CH" dirty="0" err="1"/>
              <a:t>semper</a:t>
            </a:r>
            <a:r>
              <a:rPr lang="de-CH" dirty="0"/>
              <a:t> </a:t>
            </a:r>
            <a:r>
              <a:rPr lang="de-CH" dirty="0" err="1"/>
              <a:t>nisi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</a:t>
            </a:r>
            <a:r>
              <a:rPr lang="de-CH" dirty="0" err="1"/>
              <a:t>vulputate</a:t>
            </a:r>
            <a:r>
              <a:rPr lang="de-CH" dirty="0"/>
              <a:t> </a:t>
            </a:r>
            <a:r>
              <a:rPr lang="de-CH" dirty="0" err="1"/>
              <a:t>eleifend</a:t>
            </a:r>
            <a:r>
              <a:rPr lang="de-CH" dirty="0"/>
              <a:t> </a:t>
            </a:r>
            <a:r>
              <a:rPr lang="de-CH" dirty="0" err="1"/>
              <a:t>tellus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</a:t>
            </a:r>
            <a:r>
              <a:rPr lang="de-CH" dirty="0" err="1"/>
              <a:t>leo</a:t>
            </a:r>
            <a:r>
              <a:rPr lang="de-CH" dirty="0"/>
              <a:t> </a:t>
            </a:r>
            <a:r>
              <a:rPr lang="de-CH" dirty="0" err="1"/>
              <a:t>ligula</a:t>
            </a:r>
            <a:r>
              <a:rPr lang="de-CH" dirty="0"/>
              <a:t>, </a:t>
            </a:r>
            <a:r>
              <a:rPr lang="de-CH" dirty="0" err="1"/>
              <a:t>porttitor</a:t>
            </a:r>
            <a:r>
              <a:rPr lang="de-CH" dirty="0"/>
              <a:t> </a:t>
            </a:r>
            <a:r>
              <a:rPr lang="de-CH" dirty="0" err="1"/>
              <a:t>eu</a:t>
            </a:r>
            <a:r>
              <a:rPr lang="de-CH" dirty="0"/>
              <a:t>, </a:t>
            </a:r>
            <a:r>
              <a:rPr lang="de-CH" dirty="0" err="1"/>
              <a:t>consequat</a:t>
            </a:r>
            <a:r>
              <a:rPr lang="de-CH" dirty="0"/>
              <a:t> </a:t>
            </a:r>
            <a:r>
              <a:rPr lang="de-CH" dirty="0" err="1"/>
              <a:t>vitae</a:t>
            </a:r>
            <a:r>
              <a:rPr lang="de-CH" dirty="0"/>
              <a:t>, </a:t>
            </a:r>
            <a:r>
              <a:rPr lang="de-CH" dirty="0" err="1"/>
              <a:t>eleifend</a:t>
            </a:r>
            <a:r>
              <a:rPr lang="de-CH" dirty="0"/>
              <a:t> </a:t>
            </a:r>
            <a:r>
              <a:rPr lang="de-CH" dirty="0" err="1"/>
              <a:t>ac</a:t>
            </a:r>
            <a:r>
              <a:rPr lang="de-CH" dirty="0"/>
              <a:t>, </a:t>
            </a:r>
            <a:r>
              <a:rPr lang="de-CH" dirty="0" err="1"/>
              <a:t>enim</a:t>
            </a:r>
            <a:r>
              <a:rPr lang="de-CH" dirty="0"/>
              <a:t>. </a:t>
            </a:r>
            <a:r>
              <a:rPr lang="de-CH" dirty="0" err="1"/>
              <a:t>Aliquam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ante, </a:t>
            </a:r>
            <a:r>
              <a:rPr lang="de-CH" dirty="0" err="1"/>
              <a:t>dapibus</a:t>
            </a:r>
            <a:r>
              <a:rPr lang="de-CH" dirty="0"/>
              <a:t> in, </a:t>
            </a:r>
            <a:r>
              <a:rPr lang="de-CH" dirty="0" err="1"/>
              <a:t>viverra</a:t>
            </a:r>
            <a:r>
              <a:rPr lang="de-CH" dirty="0"/>
              <a:t> </a:t>
            </a:r>
            <a:r>
              <a:rPr lang="de-CH" dirty="0" err="1"/>
              <a:t>quis</a:t>
            </a:r>
            <a:r>
              <a:rPr lang="de-CH" dirty="0"/>
              <a:t>, </a:t>
            </a:r>
            <a:r>
              <a:rPr lang="de-CH" dirty="0" err="1"/>
              <a:t>feugiat</a:t>
            </a:r>
            <a:r>
              <a:rPr lang="de-CH" dirty="0"/>
              <a:t> a, </a:t>
            </a:r>
            <a:r>
              <a:rPr lang="de-CH" dirty="0" err="1"/>
              <a:t>tellus</a:t>
            </a:r>
            <a:r>
              <a:rPr lang="de-CH" dirty="0"/>
              <a:t>. </a:t>
            </a:r>
            <a:r>
              <a:rPr lang="de-CH" dirty="0" err="1"/>
              <a:t>Phasellus</a:t>
            </a:r>
            <a:r>
              <a:rPr lang="de-CH" dirty="0"/>
              <a:t> </a:t>
            </a:r>
            <a:r>
              <a:rPr lang="de-CH" dirty="0" err="1"/>
              <a:t>viverra</a:t>
            </a:r>
            <a:r>
              <a:rPr lang="de-CH" dirty="0"/>
              <a:t> </a:t>
            </a:r>
            <a:r>
              <a:rPr lang="de-CH" dirty="0" err="1"/>
              <a:t>nulla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metus</a:t>
            </a:r>
            <a:r>
              <a:rPr lang="de-CH" dirty="0"/>
              <a:t> </a:t>
            </a:r>
            <a:r>
              <a:rPr lang="de-CH" dirty="0" err="1"/>
              <a:t>varius</a:t>
            </a:r>
            <a:r>
              <a:rPr lang="de-CH" dirty="0"/>
              <a:t> </a:t>
            </a:r>
            <a:r>
              <a:rPr lang="de-CH" dirty="0" err="1"/>
              <a:t>laoreet</a:t>
            </a:r>
            <a:r>
              <a:rPr lang="de-CH" dirty="0"/>
              <a:t>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consectetuer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commodo </a:t>
            </a:r>
            <a:r>
              <a:rPr lang="de-CH" dirty="0" err="1"/>
              <a:t>ligula</a:t>
            </a:r>
            <a:r>
              <a:rPr lang="de-CH" dirty="0"/>
              <a:t>.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dirty="0"/>
          </a:p>
          <a:p>
            <a:pPr lvl="0"/>
            <a:endParaRPr lang="de-CH" dirty="0"/>
          </a:p>
        </p:txBody>
      </p:sp>
      <p:sp>
        <p:nvSpPr>
          <p:cNvPr id="2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005064" y="6177136"/>
            <a:ext cx="1152127" cy="504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buNone/>
              <a:defRPr sz="700" b="0" i="1" baseline="0">
                <a:solidFill>
                  <a:srgbClr val="3397B9"/>
                </a:solidFill>
                <a:latin typeface="Univers LT 45 Light" panose="02000403030000020003" pitchFamily="2" charset="0"/>
              </a:defRPr>
            </a:lvl1pPr>
          </a:lstStyle>
          <a:p>
            <a:pPr lvl="0"/>
            <a:r>
              <a:rPr lang="de-CH" dirty="0"/>
              <a:t>Pfeil und Textfeld sind im Folienmaster unter Ansicht bearbeitbar.</a:t>
            </a:r>
          </a:p>
        </p:txBody>
      </p:sp>
      <p:sp>
        <p:nvSpPr>
          <p:cNvPr id="31" name="Bildplatzhalter 18"/>
          <p:cNvSpPr>
            <a:spLocks noGrp="1"/>
          </p:cNvSpPr>
          <p:nvPr>
            <p:ph type="pic" sz="quarter" idx="16"/>
          </p:nvPr>
        </p:nvSpPr>
        <p:spPr>
          <a:xfrm>
            <a:off x="548680" y="6105128"/>
            <a:ext cx="1548000" cy="720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34" name="Bildplatzhalter 18"/>
          <p:cNvSpPr>
            <a:spLocks noGrp="1"/>
          </p:cNvSpPr>
          <p:nvPr>
            <p:ph type="pic" sz="quarter" idx="17"/>
          </p:nvPr>
        </p:nvSpPr>
        <p:spPr>
          <a:xfrm>
            <a:off x="2097024" y="6105128"/>
            <a:ext cx="1548000" cy="720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pic>
        <p:nvPicPr>
          <p:cNvPr id="1026" name="Picture 2" descr="C:\Users\br\Desktop\Corporate Design\Grafiken\Webbilder\Mit-Rahm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488504"/>
            <a:ext cx="128128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platzhalt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548680" y="9459306"/>
            <a:ext cx="1656184" cy="24622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b="0">
                <a:solidFill>
                  <a:srgbClr val="3397B9"/>
                </a:solidFill>
                <a:latin typeface="Univers LT 45 Light" panose="02000403030000020003" pitchFamily="2" charset="0"/>
              </a:defRPr>
            </a:lvl1pPr>
          </a:lstStyle>
          <a:p>
            <a:pPr lvl="0"/>
            <a:r>
              <a:rPr lang="de-DE" dirty="0"/>
              <a:t>Projektnummer</a:t>
            </a:r>
          </a:p>
        </p:txBody>
      </p:sp>
    </p:spTree>
    <p:extLst>
      <p:ext uri="{BB962C8B-B14F-4D97-AF65-F5344CB8AC3E}">
        <p14:creationId xmlns:p14="http://schemas.microsoft.com/office/powerpoint/2010/main" val="357635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83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8679" y="488504"/>
            <a:ext cx="3960441" cy="1296144"/>
          </a:xfrm>
        </p:spPr>
        <p:txBody>
          <a:bodyPr/>
          <a:lstStyle/>
          <a:p>
            <a:r>
              <a:rPr lang="de-CH" dirty="0"/>
              <a:t>Ersatzneubau </a:t>
            </a:r>
            <a:r>
              <a:rPr lang="de-CH" dirty="0" err="1"/>
              <a:t>Grassenbiwak</a:t>
            </a:r>
            <a:br>
              <a:rPr lang="de-CH" dirty="0"/>
            </a:br>
            <a:r>
              <a:rPr lang="de-CH" dirty="0"/>
              <a:t>SAC Engelberg</a:t>
            </a:r>
            <a:br>
              <a:rPr lang="de-CH" dirty="0"/>
            </a:br>
            <a:endParaRPr lang="de-CH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48680" y="1894837"/>
            <a:ext cx="3168352" cy="792088"/>
          </a:xfrm>
        </p:spPr>
        <p:txBody>
          <a:bodyPr/>
          <a:lstStyle/>
          <a:p>
            <a:r>
              <a:rPr lang="de-CH" dirty="0"/>
              <a:t>Bauphysik, konstruktiver Holzbau, Nachhaltigkeit</a:t>
            </a:r>
            <a:endParaRPr lang="de-CH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92696" y="7845827"/>
            <a:ext cx="5328592" cy="1426675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Bauphysik</a:t>
            </a:r>
          </a:p>
          <a:p>
            <a:r>
              <a:rPr lang="de-CH" dirty="0"/>
              <a:t>Bauphysikalische Beratung hinsichtlich Wärme- und Feuchteschutz in den SIA-Phasen 31 bis 52</a:t>
            </a:r>
          </a:p>
          <a:p>
            <a:r>
              <a:rPr lang="de-CH" dirty="0"/>
              <a:t>Optimierung und Ausnahmeregelung für den Energienachweis Kt. Bern</a:t>
            </a:r>
          </a:p>
          <a:p>
            <a:r>
              <a:rPr lang="de-CH" dirty="0"/>
              <a:t>Beachtung bauphysikalischer Besonderheiten beim Bauen in Höhenlagen</a:t>
            </a:r>
          </a:p>
          <a:p>
            <a:r>
              <a:rPr lang="de-CH" dirty="0"/>
              <a:t>Entwicklung einfacher und robuster Details </a:t>
            </a:r>
          </a:p>
          <a:p>
            <a:r>
              <a:rPr lang="de-CH" dirty="0"/>
              <a:t>Erstellung einer Nutzungsvereinbarung für den Betrieb</a:t>
            </a:r>
          </a:p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3795057" y="3296815"/>
            <a:ext cx="2586271" cy="3883725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de-DE" dirty="0"/>
              <a:t>Das </a:t>
            </a:r>
            <a:r>
              <a:rPr lang="de-DE" dirty="0" err="1"/>
              <a:t>Grassenbiwak</a:t>
            </a:r>
            <a:r>
              <a:rPr lang="de-DE" dirty="0"/>
              <a:t> auf 2‘647 m ü. M. der SAC Sektion Engelberg am </a:t>
            </a:r>
            <a:r>
              <a:rPr lang="de-DE" dirty="0" err="1"/>
              <a:t>Tierliberg</a:t>
            </a:r>
            <a:r>
              <a:rPr lang="de-DE" dirty="0"/>
              <a:t> wird durch einen Neubau ersetzt, da die bestehende Anlage aus dem Jahr 1970 sowohl baulich als auch betrieblich an ihre Grenzen </a:t>
            </a:r>
            <a:r>
              <a:rPr lang="de-DE" dirty="0" err="1"/>
              <a:t>gestossen</a:t>
            </a:r>
            <a:r>
              <a:rPr lang="de-DE" dirty="0"/>
              <a:t> ist. Die stark sanierungsbedürftige Bausubstanz, fehlende Dämmung, asbesthaltige Materialien sowie unzureichende Infrastruktur (begrenzter Platz, kleiner Wassertank, ungenügende sanitäre Anlagen) machen eine nachhaltige Renovation schwierig.</a:t>
            </a:r>
          </a:p>
          <a:p>
            <a:pPr algn="l">
              <a:spcBef>
                <a:spcPts val="600"/>
              </a:spcBef>
            </a:pPr>
            <a:r>
              <a:rPr lang="de-DE" dirty="0"/>
              <a:t>Der Siegerentwurf «</a:t>
            </a:r>
            <a:r>
              <a:rPr lang="de-DE" dirty="0" err="1"/>
              <a:t>bergkristall</a:t>
            </a:r>
            <a:r>
              <a:rPr lang="de-DE" dirty="0"/>
              <a:t>» von Kollektiv Takt Architekten setzt auf eine moderne, kompakte und robuste Biwakarchitektur. Das Projekt greift die kristalline Form des bestehenden Gebäudes auf und interpretiert sie </a:t>
            </a:r>
            <a:r>
              <a:rPr lang="de-DE" dirty="0" err="1"/>
              <a:t>zeitgemäss</a:t>
            </a:r>
            <a:r>
              <a:rPr lang="de-DE" dirty="0"/>
              <a:t> in Holzbauweise mit klarer, effizienter Raumorganisation. Vorgesehen ist eine zweigeschossige Schutzhütte für bis zu 18 Personen, mit Aufenthalts- und Kochbereich im Erdgeschoss sowie Schlafnischen im Obergeschoss. Ergänzend bietet ein Untergeschoss Platz für Lager, Technik und sanitäre Einrichtungen.</a:t>
            </a:r>
          </a:p>
          <a:p>
            <a:pPr algn="l">
              <a:spcBef>
                <a:spcPts val="600"/>
              </a:spcBef>
            </a:pPr>
            <a:r>
              <a:rPr lang="de-DE" dirty="0"/>
              <a:t>Der Neubau stellt eine nachhaltige und funktionale Weiterentwicklung des bestehenden Biwaks dar.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/>
              <a:t>P25132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85184" y="1208584"/>
            <a:ext cx="129614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cap="all" dirty="0">
                <a:solidFill>
                  <a:srgbClr val="3397B9"/>
                </a:solidFill>
                <a:latin typeface="Univers LT 45 Light" panose="02000403030000020003" pitchFamily="2" charset="0"/>
              </a:rPr>
              <a:t>Auftraggeber</a:t>
            </a:r>
          </a:p>
          <a:p>
            <a:r>
              <a:rPr lang="de-DE" sz="700" i="1" dirty="0">
                <a:solidFill>
                  <a:srgbClr val="3397B9"/>
                </a:solidFill>
                <a:latin typeface="Univers LT 45 Light" panose="02000403030000020003" pitchFamily="2" charset="0"/>
              </a:rPr>
              <a:t>SAC Engelberg</a:t>
            </a:r>
          </a:p>
          <a:p>
            <a:endParaRPr lang="de-DE" sz="700" i="1" dirty="0">
              <a:solidFill>
                <a:srgbClr val="3397B9"/>
              </a:solidFill>
              <a:latin typeface="Univers LT 45 Light" panose="02000403030000020003" pitchFamily="2" charset="0"/>
            </a:endParaRPr>
          </a:p>
          <a:p>
            <a:endParaRPr lang="de-DE" sz="700" i="1" dirty="0">
              <a:solidFill>
                <a:srgbClr val="3397B9"/>
              </a:solidFill>
              <a:latin typeface="Univers LT 45 Light" panose="02000403030000020003" pitchFamily="2" charset="0"/>
            </a:endParaRPr>
          </a:p>
          <a:p>
            <a:r>
              <a:rPr lang="de-DE" sz="700" cap="all" dirty="0">
                <a:solidFill>
                  <a:srgbClr val="3397B9"/>
                </a:solidFill>
                <a:latin typeface="Univers LT 45 Light" panose="02000403030000020003" pitchFamily="2" charset="0"/>
              </a:rPr>
              <a:t>Kontaktperson</a:t>
            </a:r>
          </a:p>
          <a:p>
            <a:r>
              <a:rPr lang="de-DE" sz="700" i="1" dirty="0">
                <a:solidFill>
                  <a:srgbClr val="3397B9"/>
                </a:solidFill>
                <a:latin typeface="Univers LT 45 Light" panose="02000403030000020003" pitchFamily="2" charset="0"/>
              </a:rPr>
              <a:t>Christoph Morgenthaler</a:t>
            </a:r>
          </a:p>
          <a:p>
            <a:r>
              <a:rPr lang="de-DE" sz="700" i="1" dirty="0">
                <a:solidFill>
                  <a:srgbClr val="3397B9"/>
                </a:solidFill>
                <a:latin typeface="Univers LT 45 Light" panose="02000403030000020003" pitchFamily="2" charset="0"/>
              </a:rPr>
              <a:t>Kollektiv Takt</a:t>
            </a:r>
          </a:p>
          <a:p>
            <a:pPr lvl="0"/>
            <a:endParaRPr lang="de-DE" sz="700" i="1" dirty="0">
              <a:solidFill>
                <a:srgbClr val="3397B9"/>
              </a:solidFill>
              <a:latin typeface="Univers LT 45 Light" panose="02000403030000020003" pitchFamily="2" charset="0"/>
            </a:endParaRPr>
          </a:p>
          <a:p>
            <a:r>
              <a:rPr lang="de-DE" sz="700" cap="all" dirty="0">
                <a:solidFill>
                  <a:srgbClr val="3397B9"/>
                </a:solidFill>
                <a:latin typeface="Univers LT 45 Light" panose="02000403030000020003" pitchFamily="2" charset="0"/>
              </a:rPr>
              <a:t>Projektsumme</a:t>
            </a:r>
          </a:p>
          <a:p>
            <a:pPr lvl="0">
              <a:defRPr/>
            </a:pPr>
            <a:r>
              <a:rPr lang="de-DE" sz="700" i="1" dirty="0">
                <a:solidFill>
                  <a:srgbClr val="3397B9"/>
                </a:solidFill>
                <a:latin typeface="Univers LT 45 Light" panose="02000403030000020003" pitchFamily="2" charset="0"/>
              </a:rPr>
              <a:t>1.54 Mio.</a:t>
            </a:r>
          </a:p>
          <a:p>
            <a:pPr lvl="0">
              <a:defRPr/>
            </a:pPr>
            <a:endParaRPr lang="de-CH" sz="700" i="1" dirty="0">
              <a:solidFill>
                <a:srgbClr val="3397B9"/>
              </a:solidFill>
              <a:latin typeface="Univers LT 45 Light" panose="02000403030000020003" pitchFamily="2" charset="0"/>
            </a:endParaRPr>
          </a:p>
          <a:p>
            <a:r>
              <a:rPr lang="de-DE" sz="700" cap="all" dirty="0">
                <a:solidFill>
                  <a:srgbClr val="3397B9"/>
                </a:solidFill>
                <a:latin typeface="Univers LT 45 Light" panose="02000403030000020003" pitchFamily="2" charset="0"/>
              </a:rPr>
              <a:t>Mandatsdauer</a:t>
            </a:r>
          </a:p>
          <a:p>
            <a:pPr lvl="0">
              <a:defRPr/>
            </a:pPr>
            <a:r>
              <a:rPr lang="de-DE" sz="700" i="1" cap="all" dirty="0">
                <a:solidFill>
                  <a:srgbClr val="3397B9"/>
                </a:solidFill>
                <a:latin typeface="Univers LT 45 Light" panose="02000403030000020003" pitchFamily="2" charset="0"/>
              </a:rPr>
              <a:t>2025 - 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69C0F2DE-E06B-D26E-D93F-C5546C05E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11" y="550925"/>
            <a:ext cx="1720517" cy="568437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C7C40E66-E6FC-545F-26A7-827BD81674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9646" y="7180541"/>
            <a:ext cx="2448272" cy="478482"/>
          </a:xfrm>
        </p:spPr>
        <p:txBody>
          <a:bodyPr/>
          <a:lstStyle/>
          <a:p>
            <a:pPr marL="171450" indent="-171450">
              <a:buFont typeface="Wingdings 3" panose="05040102010807070707" pitchFamily="18" charset="2"/>
              <a:buChar char="t"/>
            </a:pPr>
            <a:r>
              <a:rPr lang="de-CH" dirty="0"/>
              <a:t>Visualisierungen des neuen Biwaks</a:t>
            </a:r>
          </a:p>
          <a:p>
            <a:r>
              <a:rPr lang="de-CH" dirty="0"/>
              <a:t>       Fotoquelle: www.kollektiv-takt.ch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894C462-E60C-F5AC-D1ED-021C7E58D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63" y="3008784"/>
            <a:ext cx="3239358" cy="214664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1755EDC-7A0E-3BE0-083A-010803C86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63" y="5204398"/>
            <a:ext cx="3239358" cy="21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55455"/>
      </p:ext>
    </p:extLst>
  </p:cSld>
  <p:clrMapOvr>
    <a:masterClrMapping/>
  </p:clrMapOvr>
</p:sld>
</file>

<file path=ppt/theme/theme1.xml><?xml version="1.0" encoding="utf-8"?>
<a:theme xmlns:a="http://schemas.openxmlformats.org/drawingml/2006/main" name="Referenzblattvorlage_de mitt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Referenzblattvorlage_de mittel</Template>
  <TotalTime>0</TotalTime>
  <Words>239</Words>
  <Application>Microsoft Office PowerPoint</Application>
  <PresentationFormat>A4-Papier (210 x 297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Univers LT 45 Light</vt:lpstr>
      <vt:lpstr>Wingdings</vt:lpstr>
      <vt:lpstr>Wingdings 3</vt:lpstr>
      <vt:lpstr>Referenzblattvorlage_de mittel</vt:lpstr>
      <vt:lpstr>Ersatzneubau Grassenbiwak SAC Engelberg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Bretscher Annette</dc:creator>
  <cp:lastModifiedBy>Schmid Matthias</cp:lastModifiedBy>
  <cp:revision>80</cp:revision>
  <cp:lastPrinted>2025-09-05T14:44:57Z</cp:lastPrinted>
  <dcterms:created xsi:type="dcterms:W3CDTF">2023-01-11T14:25:23Z</dcterms:created>
  <dcterms:modified xsi:type="dcterms:W3CDTF">2026-05-11T14:56:16Z</dcterms:modified>
</cp:coreProperties>
</file>